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039286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21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81000" y="76200"/>
            <a:ext cx="8382000" cy="89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600"/>
              </a:spcBef>
              <a:defRPr sz="2800" b="0">
                <a:solidFill>
                  <a:schemeClr val="accent2"/>
                </a:solidFill>
              </a:defRPr>
            </a:pPr>
            <a:r>
              <a:t>National Association of Student </a:t>
            </a:r>
            <a:br/>
            <a:r>
              <a:t>Financial Aid Administrators Presents …</a:t>
            </a:r>
          </a:p>
        </p:txBody>
      </p:sp>
      <p:sp>
        <p:nvSpPr>
          <p:cNvPr id="24" name="Shape 24"/>
          <p:cNvSpPr/>
          <p:nvPr/>
        </p:nvSpPr>
        <p:spPr>
          <a:xfrm>
            <a:off x="6705600" y="5638799"/>
            <a:ext cx="2438400" cy="27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r">
              <a:spcBef>
                <a:spcPts val="700"/>
              </a:spcBef>
              <a:defRPr sz="1300" b="0"/>
            </a:lvl1pPr>
          </a:lstStyle>
          <a:p>
            <a:r>
              <a:t>© 2013 NASFAA</a:t>
            </a:r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772400" cy="335280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0000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44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5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6724650" y="0"/>
            <a:ext cx="2114550" cy="5715000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381000" y="0"/>
            <a:ext cx="6191250" cy="5715000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8458200" cy="2057400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sz="half" idx="13"/>
          </p:nvPr>
        </p:nvSpPr>
        <p:spPr>
          <a:xfrm>
            <a:off x="381000" y="3657600"/>
            <a:ext cx="8458200" cy="2057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84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Shape 185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88" name="Shape 188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152900" cy="4267200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45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</a:lstStyle>
          <a:p>
            <a:r>
              <a:t>Click to edit Master text styles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152900" cy="42672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851694" indent="-394494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6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85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Shape 86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9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Shape 100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12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28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132" name="Shape 13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 w="25400">
            <a:solidFill>
              <a:srgbClr val="E6EDF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 w="25400">
            <a:solidFill>
              <a:srgbClr val="1B418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5943600"/>
            <a:ext cx="9144001" cy="0"/>
          </a:xfrm>
          <a:prstGeom prst="line">
            <a:avLst/>
          </a:prstGeom>
          <a:ln w="25400"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5" name="image1.png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6400800" y="5638800"/>
            <a:ext cx="2743200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300" b="0"/>
            </a:lvl1pPr>
          </a:lstStyle>
          <a:p>
            <a:r>
              <a:t>© 2013 NASFAA Slide   </a:t>
            </a:r>
          </a:p>
        </p:txBody>
      </p:sp>
      <p:sp>
        <p:nvSpPr>
          <p:cNvPr id="8" name="Shape 8"/>
          <p:cNvSpPr/>
          <p:nvPr/>
        </p:nvSpPr>
        <p:spPr>
          <a:xfrm>
            <a:off x="-14845" y="0"/>
            <a:ext cx="9158846" cy="1143000"/>
          </a:xfrm>
          <a:prstGeom prst="rect">
            <a:avLst/>
          </a:prstGeom>
          <a:solidFill>
            <a:srgbClr val="CFDDF5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458200" cy="426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843643" marR="0" indent="-386443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fsa.gov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762000" y="2078801"/>
            <a:ext cx="7772400" cy="2166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spcBef>
                <a:spcPts val="1700"/>
              </a:spcBef>
              <a:defRPr sz="4800">
                <a:solidFill>
                  <a:schemeClr val="accent2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pPr>
            <a:r>
              <a:t>What You </a:t>
            </a:r>
            <a:br/>
            <a:r>
              <a:t>Need to Know </a:t>
            </a:r>
            <a:br/>
            <a:r>
              <a:t>About Financial Aid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Gift Aid: Grants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7848600" cy="4267200"/>
          </a:xfrm>
          <a:prstGeom prst="rect">
            <a:avLst/>
          </a:prstGeom>
        </p:spPr>
        <p:txBody>
          <a:bodyPr/>
          <a:lstStyle/>
          <a:p>
            <a:pPr marL="347663" indent="-347663">
              <a:spcBef>
                <a:spcPts val="3800"/>
              </a:spcBef>
            </a:pPr>
            <a:r>
              <a:t>Money that</a:t>
            </a:r>
            <a:r>
              <a:rPr>
                <a:solidFill>
                  <a:srgbClr val="CC0099"/>
                </a:solidFill>
              </a:rPr>
              <a:t> </a:t>
            </a:r>
            <a:r>
              <a:t>does not have to be paid back</a:t>
            </a:r>
          </a:p>
          <a:p>
            <a:pPr marL="347663" indent="-347663">
              <a:spcBef>
                <a:spcPts val="3800"/>
              </a:spcBef>
            </a:pPr>
            <a:r>
              <a:t>Usually awarded on the basis of financial need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Self-Help Option: Loans</a:t>
            </a:r>
          </a:p>
        </p:txBody>
      </p:sp>
      <p:sp>
        <p:nvSpPr>
          <p:cNvPr id="233" name="Shape 2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1100"/>
              </a:spcBef>
            </a:pPr>
            <a:r>
              <a:t>Money students and parents borrow to help pay college expenses </a:t>
            </a:r>
          </a:p>
          <a:p>
            <a:pPr>
              <a:spcBef>
                <a:spcPts val="1100"/>
              </a:spcBef>
            </a:pPr>
            <a:r>
              <a:t>Repayment usually begins after education is finished</a:t>
            </a:r>
          </a:p>
          <a:p>
            <a:pPr>
              <a:spcBef>
                <a:spcPts val="1100"/>
              </a:spcBef>
            </a:pPr>
            <a:r>
              <a:t>Only borrow what is really needed</a:t>
            </a:r>
          </a:p>
          <a:p>
            <a:pPr>
              <a:spcBef>
                <a:spcPts val="1100"/>
              </a:spcBef>
            </a:pPr>
            <a:r>
              <a:t>Look at loans as an investment in the future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Self-Help Option: Employment</a:t>
            </a:r>
          </a:p>
        </p:txBody>
      </p:sp>
      <p:sp>
        <p:nvSpPr>
          <p:cNvPr id="236" name="Shape 2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900"/>
              </a:spcBef>
              <a:buSzTx/>
              <a:buNone/>
            </a:pPr>
            <a:r>
              <a:t>Allows student to earn money to help pay educational costs</a:t>
            </a:r>
          </a:p>
          <a:p>
            <a:pPr marL="282575" indent="-341313">
              <a:spcBef>
                <a:spcPts val="1900"/>
              </a:spcBef>
            </a:pPr>
            <a:r>
              <a:t>A paycheck; or</a:t>
            </a:r>
          </a:p>
          <a:p>
            <a:pPr marL="282575" indent="-341313">
              <a:spcBef>
                <a:spcPts val="1100"/>
              </a:spcBef>
            </a:pPr>
            <a:r>
              <a:t>Non-monetary compensation, such as room and board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Sources of Financial Aid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1900"/>
              </a:spcBef>
            </a:pPr>
            <a:r>
              <a:t>Federal government</a:t>
            </a:r>
          </a:p>
          <a:p>
            <a:pPr>
              <a:spcBef>
                <a:spcPts val="1900"/>
              </a:spcBef>
            </a:pPr>
            <a:r>
              <a:t>States</a:t>
            </a:r>
          </a:p>
          <a:p>
            <a:pPr>
              <a:spcBef>
                <a:spcPts val="1900"/>
              </a:spcBef>
            </a:pPr>
            <a:r>
              <a:t>Private sources</a:t>
            </a:r>
          </a:p>
          <a:p>
            <a:pPr>
              <a:spcBef>
                <a:spcPts val="1900"/>
              </a:spcBef>
            </a:pPr>
            <a:r>
              <a:t>Civic organizations and churches</a:t>
            </a:r>
          </a:p>
          <a:p>
            <a:pPr>
              <a:spcBef>
                <a:spcPts val="1900"/>
              </a:spcBef>
            </a:pPr>
            <a:r>
              <a:t>Employers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Federal Government</a:t>
            </a:r>
          </a:p>
        </p:txBody>
      </p:sp>
      <p:sp>
        <p:nvSpPr>
          <p:cNvPr id="242" name="Shape 2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3800"/>
              </a:spcBef>
            </a:pPr>
            <a:r>
              <a:t>Largest source of financial aid</a:t>
            </a:r>
          </a:p>
          <a:p>
            <a:pPr>
              <a:spcBef>
                <a:spcPts val="3800"/>
              </a:spcBef>
            </a:pPr>
            <a:r>
              <a:t>Aid awarded primarily on the basis of financial need</a:t>
            </a:r>
          </a:p>
          <a:p>
            <a:pPr>
              <a:spcBef>
                <a:spcPts val="3800"/>
              </a:spcBef>
            </a:pPr>
            <a:r>
              <a:t>Must apply each</a:t>
            </a:r>
            <a:r>
              <a:rPr>
                <a:solidFill>
                  <a:srgbClr val="FF0000"/>
                </a:solidFill>
              </a:rPr>
              <a:t> </a:t>
            </a:r>
            <a:r>
              <a:t>year using the Free Application for Federal Student Aid (FAFSA)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Common Federal Aid Programs</a:t>
            </a:r>
          </a:p>
        </p:txBody>
      </p:sp>
      <p:sp>
        <p:nvSpPr>
          <p:cNvPr id="245" name="Shape 245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267200" cy="4267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2400"/>
              </a:spcBef>
              <a:defRPr sz="2600"/>
            </a:pPr>
            <a:r>
              <a:t>Federal Pell Grant</a:t>
            </a:r>
          </a:p>
          <a:p>
            <a:pPr>
              <a:spcBef>
                <a:spcPts val="2400"/>
              </a:spcBef>
              <a:defRPr sz="2600"/>
            </a:pPr>
            <a:r>
              <a:t>Teacher Education Assistance for College and Higher Education Grant</a:t>
            </a:r>
          </a:p>
          <a:p>
            <a:pPr>
              <a:spcBef>
                <a:spcPts val="2400"/>
              </a:spcBef>
              <a:defRPr sz="2600"/>
            </a:pPr>
            <a:r>
              <a:t>Federal Supplemental Educational Opportunity Grant</a:t>
            </a:r>
          </a:p>
        </p:txBody>
      </p:sp>
      <p:sp>
        <p:nvSpPr>
          <p:cNvPr id="246" name="Shape 246"/>
          <p:cNvSpPr/>
          <p:nvPr/>
        </p:nvSpPr>
        <p:spPr>
          <a:xfrm>
            <a:off x="4953000" y="1447800"/>
            <a:ext cx="3886200" cy="2963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2400"/>
              </a:spcBef>
              <a:buSzPct val="100000"/>
              <a:buChar char="•"/>
              <a:defRPr sz="2600" b="0"/>
            </a:pPr>
            <a:r>
              <a:t>Federal Perkins Loan</a:t>
            </a:r>
            <a:endParaRPr sz="2800"/>
          </a:p>
          <a:p>
            <a:pPr marL="342900" indent="-342900">
              <a:spcBef>
                <a:spcPts val="2400"/>
              </a:spcBef>
              <a:buSzPct val="100000"/>
              <a:buChar char="•"/>
              <a:defRPr sz="2600" b="0"/>
            </a:pPr>
            <a:r>
              <a:t>Federal Work-Study</a:t>
            </a:r>
            <a:endParaRPr sz="2800"/>
          </a:p>
          <a:p>
            <a:pPr marL="342900" indent="-342900">
              <a:spcBef>
                <a:spcPts val="2400"/>
              </a:spcBef>
              <a:buSzPct val="100000"/>
              <a:buChar char="•"/>
              <a:defRPr sz="2600" b="0"/>
            </a:pPr>
            <a:r>
              <a:t>Subsidized and Unsubsidized Loans</a:t>
            </a:r>
            <a:endParaRPr sz="2800"/>
          </a:p>
          <a:p>
            <a:pPr marL="342900" indent="-342900">
              <a:spcBef>
                <a:spcPts val="2400"/>
              </a:spcBef>
              <a:buSzPct val="100000"/>
              <a:buChar char="•"/>
              <a:defRPr sz="2600" b="0"/>
            </a:pPr>
            <a:r>
              <a:t>PLUS Loans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States</a:t>
            </a:r>
          </a:p>
        </p:txBody>
      </p:sp>
      <p:sp>
        <p:nvSpPr>
          <p:cNvPr id="249" name="Shape 2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1300"/>
              </a:spcBef>
            </a:pPr>
            <a:r>
              <a:t>Residency requirements 12/31/2017</a:t>
            </a:r>
          </a:p>
          <a:p>
            <a:pPr>
              <a:spcBef>
                <a:spcPts val="1300"/>
              </a:spcBef>
            </a:pPr>
            <a:r>
              <a:t>Award aid on the basis of both merit and need</a:t>
            </a:r>
          </a:p>
          <a:p>
            <a:pPr>
              <a:spcBef>
                <a:spcPts val="1300"/>
              </a:spcBef>
            </a:pPr>
            <a:r>
              <a:t>Use information from the FAFSA</a:t>
            </a:r>
          </a:p>
          <a:p>
            <a:pPr>
              <a:spcBef>
                <a:spcPts val="1300"/>
              </a:spcBef>
            </a:pPr>
            <a:r>
              <a:t>Deadlines vary by state- </a:t>
            </a:r>
            <a:r>
              <a:rPr b="1"/>
              <a:t>Indiana March 10, 2017 – </a:t>
            </a:r>
            <a:r>
              <a:rPr sz="2800" b="1"/>
              <a:t>Received by Date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Private Sources</a:t>
            </a:r>
          </a:p>
        </p:txBody>
      </p:sp>
      <p:sp>
        <p:nvSpPr>
          <p:cNvPr id="252" name="Shape 25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077200" cy="4267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800"/>
              </a:spcBef>
            </a:pPr>
            <a:r>
              <a:t>Foundations, businesses, charitable organizations</a:t>
            </a:r>
          </a:p>
          <a:p>
            <a:pPr>
              <a:spcBef>
                <a:spcPts val="2400"/>
              </a:spcBef>
            </a:pPr>
            <a:r>
              <a:t>Deadlines and application procedures vary widely</a:t>
            </a:r>
          </a:p>
          <a:p>
            <a:pPr>
              <a:spcBef>
                <a:spcPts val="2400"/>
              </a:spcBef>
            </a:pPr>
            <a:r>
              <a:t>Begin researching private aid sources early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Civic Organizations and Churches</a:t>
            </a:r>
          </a:p>
        </p:txBody>
      </p:sp>
      <p:sp>
        <p:nvSpPr>
          <p:cNvPr id="255" name="Shape 2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2600"/>
              </a:spcBef>
            </a:pPr>
            <a:r>
              <a:t>Research what is available in community</a:t>
            </a:r>
          </a:p>
          <a:p>
            <a:pPr>
              <a:spcBef>
                <a:spcPts val="2600"/>
              </a:spcBef>
            </a:pPr>
            <a:r>
              <a:t>To what organizations and churches do student and family belong?</a:t>
            </a:r>
          </a:p>
          <a:p>
            <a:pPr>
              <a:spcBef>
                <a:spcPts val="2600"/>
              </a:spcBef>
            </a:pPr>
            <a:r>
              <a:t>Application process usually spring of senior year</a:t>
            </a:r>
          </a:p>
          <a:p>
            <a:pPr>
              <a:spcBef>
                <a:spcPts val="2600"/>
              </a:spcBef>
            </a:pPr>
            <a:r>
              <a:t>Small scholarships add up!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Employers</a:t>
            </a:r>
          </a:p>
        </p:txBody>
      </p:sp>
      <p:sp>
        <p:nvSpPr>
          <p:cNvPr id="258" name="Shape 258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153400" cy="4267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800"/>
              </a:spcBef>
            </a:pPr>
            <a:r>
              <a:t>Companies may have scholarships available to the children of employees</a:t>
            </a:r>
          </a:p>
          <a:p>
            <a:pPr>
              <a:spcBef>
                <a:spcPts val="3800"/>
              </a:spcBef>
            </a:pPr>
            <a:r>
              <a:t>Companies may have educational benefits for their employees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Topics We Will Discuss Tonight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5000"/>
              </a:lnSpc>
              <a:defRPr sz="3000"/>
            </a:pPr>
            <a:r>
              <a:t>What is financial aid</a:t>
            </a:r>
          </a:p>
          <a:p>
            <a:pPr>
              <a:lnSpc>
                <a:spcPct val="95000"/>
              </a:lnSpc>
              <a:defRPr sz="3000"/>
            </a:pPr>
            <a:r>
              <a:t>Cost of attendance (COA)</a:t>
            </a:r>
          </a:p>
          <a:p>
            <a:pPr>
              <a:lnSpc>
                <a:spcPct val="95000"/>
              </a:lnSpc>
              <a:defRPr sz="3000"/>
            </a:pPr>
            <a:r>
              <a:t>Expected Family Contribution (EFC)</a:t>
            </a:r>
          </a:p>
          <a:p>
            <a:pPr>
              <a:lnSpc>
                <a:spcPct val="95000"/>
              </a:lnSpc>
              <a:defRPr sz="3000"/>
            </a:pPr>
            <a:r>
              <a:t>What is financial need</a:t>
            </a:r>
          </a:p>
          <a:p>
            <a:pPr>
              <a:lnSpc>
                <a:spcPct val="95000"/>
              </a:lnSpc>
              <a:defRPr sz="3000"/>
            </a:pPr>
            <a:r>
              <a:t>Categories, types, and sources of financial aid</a:t>
            </a:r>
          </a:p>
          <a:p>
            <a:pPr>
              <a:lnSpc>
                <a:spcPct val="95000"/>
              </a:lnSpc>
              <a:defRPr sz="3000"/>
            </a:pPr>
            <a:r>
              <a:t>Free Application for Federal Student Aid (FAFSA)</a:t>
            </a:r>
          </a:p>
          <a:p>
            <a:pPr>
              <a:lnSpc>
                <a:spcPct val="95000"/>
              </a:lnSpc>
              <a:defRPr sz="3000"/>
            </a:pPr>
            <a:r>
              <a:t>Special circumstances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Free Application for Federal Student Aid (FAFSA)</a:t>
            </a:r>
          </a:p>
        </p:txBody>
      </p:sp>
      <p:sp>
        <p:nvSpPr>
          <p:cNvPr id="261" name="Shape 2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standard form that collects demographic and financial information about the student and family</a:t>
            </a:r>
          </a:p>
          <a:p>
            <a:pPr>
              <a:spcBef>
                <a:spcPts val="3800"/>
              </a:spcBef>
            </a:pPr>
            <a:r>
              <a:t>Must be filed electronically </a:t>
            </a:r>
          </a:p>
          <a:p>
            <a:pPr>
              <a:spcBef>
                <a:spcPts val="3600"/>
              </a:spcBef>
              <a:defRPr sz="3000"/>
            </a:pPr>
            <a:r>
              <a:t>Available in English and Spanish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FAFSA</a:t>
            </a:r>
          </a:p>
        </p:txBody>
      </p:sp>
      <p:sp>
        <p:nvSpPr>
          <p:cNvPr id="264" name="Shape 2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Information used to calculate the Expected Family Contribution or EFC</a:t>
            </a:r>
          </a:p>
          <a:p>
            <a:pPr marL="790575" lvl="1" indent="-341312">
              <a:spcBef>
                <a:spcPts val="1300"/>
              </a:spcBef>
              <a:defRPr sz="2800"/>
            </a:pPr>
            <a:r>
              <a:t>The amount of money a student and his or her family may reasonably be expected to contribute towards the cost of the student’s education for an academic year</a:t>
            </a:r>
          </a:p>
          <a:p>
            <a:pPr>
              <a:spcBef>
                <a:spcPts val="2800"/>
              </a:spcBef>
            </a:pPr>
            <a:r>
              <a:t>Colleges use EFC to award financial aid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FAFSA</a:t>
            </a:r>
          </a:p>
        </p:txBody>
      </p:sp>
      <p:sp>
        <p:nvSpPr>
          <p:cNvPr id="267" name="Shape 267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610600" cy="4267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900"/>
              </a:spcBef>
            </a:pPr>
            <a:r>
              <a:t>May be filed at any time during an academic year, but no earlier than the October1</a:t>
            </a:r>
            <a:r>
              <a:rPr baseline="30000"/>
              <a:t>st</a:t>
            </a:r>
            <a:r>
              <a:t> prior to the academic year for which the student requests aid</a:t>
            </a:r>
          </a:p>
          <a:p>
            <a:pPr>
              <a:spcBef>
                <a:spcPts val="1900"/>
              </a:spcBef>
            </a:pPr>
            <a:r>
              <a:t>For the 2018-19 academic year, the FAFSA may be filed beginning October 1, 2017</a:t>
            </a:r>
            <a:endParaRPr strike="sngStrike"/>
          </a:p>
          <a:p>
            <a:pPr>
              <a:spcBef>
                <a:spcPts val="1900"/>
              </a:spcBef>
            </a:pPr>
            <a:r>
              <a:t>Colleges may set FAFSA filing deadlines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FAFSA</a:t>
            </a:r>
          </a:p>
        </p:txBody>
      </p:sp>
      <p:sp>
        <p:nvSpPr>
          <p:cNvPr id="270" name="Shape 270"/>
          <p:cNvSpPr>
            <a:spLocks noGrp="1"/>
          </p:cNvSpPr>
          <p:nvPr>
            <p:ph type="body" sz="half" idx="1"/>
          </p:nvPr>
        </p:nvSpPr>
        <p:spPr>
          <a:xfrm>
            <a:off x="381000" y="2971800"/>
            <a:ext cx="8458200" cy="2819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800"/>
              </a:spcBef>
              <a:defRPr sz="2800"/>
            </a:pPr>
            <a:r>
              <a:t>Website: www.fafsa.gov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 sz="2800"/>
            </a:pPr>
            <a:r>
              <a:t>2018-19 FAFSA available on </a:t>
            </a:r>
            <a:br/>
            <a:r>
              <a:t>October 1, 2017</a:t>
            </a:r>
          </a:p>
        </p:txBody>
      </p:sp>
      <p:pic>
        <p:nvPicPr>
          <p:cNvPr id="271" name="image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219200"/>
            <a:ext cx="8077200" cy="1360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image4.png"/>
          <p:cNvPicPr>
            <a:picLocks noChangeAspect="1"/>
          </p:cNvPicPr>
          <p:nvPr/>
        </p:nvPicPr>
        <p:blipFill>
          <a:blip r:embed="rId2">
            <a:extLst/>
          </a:blip>
          <a:srcRect l="12500" r="12500"/>
          <a:stretch>
            <a:fillRect/>
          </a:stretch>
        </p:blipFill>
        <p:spPr>
          <a:xfrm>
            <a:off x="152400" y="152400"/>
            <a:ext cx="8915400" cy="594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FAFSA</a:t>
            </a:r>
          </a:p>
        </p:txBody>
      </p:sp>
      <p:sp>
        <p:nvSpPr>
          <p:cNvPr id="276" name="Shape 276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458200" cy="4419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800"/>
              </a:spcBef>
              <a:buSzTx/>
              <a:buNone/>
            </a:pPr>
            <a:r>
              <a:t>Benefits to filing electronically:</a:t>
            </a:r>
          </a:p>
          <a:p>
            <a:pPr>
              <a:spcBef>
                <a:spcPts val="1800"/>
              </a:spcBef>
            </a:pPr>
            <a:r>
              <a:t>Built-in edits to prevent costly errors</a:t>
            </a:r>
          </a:p>
          <a:p>
            <a:pPr>
              <a:spcBef>
                <a:spcPts val="1800"/>
              </a:spcBef>
            </a:pPr>
            <a:r>
              <a:t>Skip logic allows student and/or parent to skip unnecessary questions</a:t>
            </a:r>
          </a:p>
          <a:p>
            <a:pPr>
              <a:spcBef>
                <a:spcPts val="1800"/>
              </a:spcBef>
            </a:pPr>
            <a:r>
              <a:t>Option to use Internal Revenue Service (IRS) Data Retrieval Tool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FAFSA</a:t>
            </a:r>
          </a:p>
        </p:txBody>
      </p:sp>
      <p:sp>
        <p:nvSpPr>
          <p:cNvPr id="279" name="Shape 2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Benefits to filing electronically:</a:t>
            </a:r>
          </a:p>
          <a:p>
            <a:pPr>
              <a:spcBef>
                <a:spcPts val="1100"/>
              </a:spcBef>
            </a:pPr>
            <a:r>
              <a:t>More detailed instructions and “help” for common questions</a:t>
            </a:r>
          </a:p>
          <a:p>
            <a:pPr>
              <a:spcBef>
                <a:spcPts val="1100"/>
              </a:spcBef>
            </a:pPr>
            <a:r>
              <a:t>Ability to check application status online</a:t>
            </a:r>
          </a:p>
          <a:p>
            <a:pPr>
              <a:spcBef>
                <a:spcPts val="1100"/>
              </a:spcBef>
            </a:pPr>
            <a:r>
              <a:t>Simplified application process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IRS Data Retrieval Tool </a:t>
            </a:r>
          </a:p>
        </p:txBody>
      </p:sp>
      <p:sp>
        <p:nvSpPr>
          <p:cNvPr id="282" name="Shape 2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</a:pPr>
            <a:r>
              <a:t>While completing FAFSA, applicant may submit real-time request to IRS for tax data</a:t>
            </a:r>
          </a:p>
          <a:p>
            <a:pPr>
              <a:spcBef>
                <a:spcPts val="1200"/>
              </a:spcBef>
            </a:pPr>
            <a:r>
              <a:t>IRS will authenticate taxpayer’s identity</a:t>
            </a:r>
          </a:p>
          <a:p>
            <a:pPr>
              <a:spcBef>
                <a:spcPts val="1200"/>
              </a:spcBef>
            </a:pPr>
            <a:r>
              <a:t>If match found, IRS sends real-time results to applicant in new window</a:t>
            </a:r>
          </a:p>
          <a:p>
            <a:pPr>
              <a:spcBef>
                <a:spcPts val="1200"/>
              </a:spcBef>
            </a:pPr>
            <a:r>
              <a:t>Applicant chooses whether or not to transfer data to FAFSA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IRS Data Retrieval Tool </a:t>
            </a:r>
          </a:p>
        </p:txBody>
      </p:sp>
      <p:sp>
        <p:nvSpPr>
          <p:cNvPr id="285" name="Shape 2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3000"/>
              </a:spcBef>
            </a:pPr>
            <a:r>
              <a:t>Participation is voluntary-Strongly encouraged</a:t>
            </a:r>
          </a:p>
          <a:p>
            <a:pPr>
              <a:spcBef>
                <a:spcPts val="3000"/>
              </a:spcBef>
            </a:pPr>
            <a:r>
              <a:t>Reduces documents requested by financial aid office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IRS Data Retrieval Tool</a:t>
            </a:r>
          </a:p>
        </p:txBody>
      </p:sp>
      <p:sp>
        <p:nvSpPr>
          <p:cNvPr id="288" name="Shape 28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3000"/>
              </a:spcBef>
            </a:pPr>
            <a:r>
              <a:t>Some will be unable to use IRS DRT</a:t>
            </a:r>
          </a:p>
          <a:p>
            <a:pPr>
              <a:spcBef>
                <a:spcPts val="3000"/>
              </a:spcBef>
            </a:pPr>
            <a:r>
              <a:t>Examples include:</a:t>
            </a:r>
          </a:p>
          <a:p>
            <a:pPr marL="795337" lvl="1" indent="-338137">
              <a:spcBef>
                <a:spcPts val="3000"/>
              </a:spcBef>
              <a:defRPr sz="2800"/>
            </a:pPr>
            <a:r>
              <a:t>No SSN was entered</a:t>
            </a:r>
          </a:p>
          <a:p>
            <a:pPr marL="795337" lvl="1" indent="-338137">
              <a:spcBef>
                <a:spcPts val="3000"/>
              </a:spcBef>
              <a:defRPr sz="2800"/>
            </a:pPr>
            <a:r>
              <a:t>Student or parent married but filed separately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Financial Aid?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Financial aid consists of</a:t>
            </a:r>
            <a:r>
              <a:rPr>
                <a:solidFill>
                  <a:srgbClr val="FF0000"/>
                </a:solidFill>
              </a:rPr>
              <a:t> </a:t>
            </a:r>
            <a:r>
              <a:t>funds provided to students and families to help pay for postsecondary educational expenses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Federal Student Aid Personal Identification Username and Password (FSA ID)</a:t>
            </a:r>
          </a:p>
        </p:txBody>
      </p:sp>
      <p:sp>
        <p:nvSpPr>
          <p:cNvPr id="291" name="Shape 291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4152900" cy="45720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800"/>
              </a:spcBef>
              <a:defRPr sz="2500"/>
            </a:pPr>
            <a:r>
              <a:t>Website: </a:t>
            </a:r>
            <a:r>
              <a:rPr>
                <a:solidFill>
                  <a:srgbClr val="0066FF"/>
                </a:solidFill>
              </a:rPr>
              <a:t>www.fsaid.ed.gov</a:t>
            </a:r>
          </a:p>
          <a:p>
            <a:pPr marL="342900" indent="-342900">
              <a:spcBef>
                <a:spcPts val="1800"/>
              </a:spcBef>
              <a:defRPr sz="2500"/>
            </a:pPr>
            <a:r>
              <a:t>Sign FAFSA electronically</a:t>
            </a:r>
          </a:p>
          <a:p>
            <a:pPr>
              <a:spcBef>
                <a:spcPts val="1800"/>
              </a:spcBef>
              <a:defRPr sz="2400"/>
            </a:pPr>
            <a:r>
              <a:t>Student and parent are both required to have separate FSA ID’s.</a:t>
            </a:r>
          </a:p>
          <a:p>
            <a:pPr>
              <a:spcBef>
                <a:spcPts val="1800"/>
              </a:spcBef>
              <a:defRPr sz="2400"/>
            </a:pPr>
            <a:r>
              <a:t>Use separate personal emails to create </a:t>
            </a:r>
          </a:p>
        </p:txBody>
      </p:sp>
      <p:pic>
        <p:nvPicPr>
          <p:cNvPr id="292" name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48463" y="3567112"/>
            <a:ext cx="28576" cy="285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57712" y="3414712"/>
            <a:ext cx="28576" cy="285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image6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62400" y="1322144"/>
            <a:ext cx="5121251" cy="4038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General Student Information</a:t>
            </a:r>
          </a:p>
        </p:txBody>
      </p:sp>
      <p:sp>
        <p:nvSpPr>
          <p:cNvPr id="297" name="Shape 29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3000"/>
              </a:spcBef>
            </a:pPr>
            <a:r>
              <a:t>Social Security Number</a:t>
            </a:r>
          </a:p>
          <a:p>
            <a:pPr>
              <a:spcBef>
                <a:spcPts val="3000"/>
              </a:spcBef>
            </a:pPr>
            <a:r>
              <a:t>Citizenship status</a:t>
            </a:r>
          </a:p>
          <a:p>
            <a:pPr>
              <a:spcBef>
                <a:spcPts val="3000"/>
              </a:spcBef>
            </a:pPr>
            <a:r>
              <a:t>Selective Service registration</a:t>
            </a:r>
          </a:p>
          <a:p>
            <a:pPr>
              <a:spcBef>
                <a:spcPts val="3000"/>
              </a:spcBef>
            </a:pPr>
            <a:r>
              <a:t>High School Completion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Student Dependency Status</a:t>
            </a:r>
          </a:p>
        </p:txBody>
      </p:sp>
      <p:sp>
        <p:nvSpPr>
          <p:cNvPr id="300" name="Shape 30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4000"/>
              </a:spcBef>
              <a:buSzTx/>
              <a:buNone/>
            </a:pPr>
            <a:r>
              <a:t>FAFSA asks questions to determine status:</a:t>
            </a:r>
          </a:p>
          <a:p>
            <a:pPr>
              <a:spcBef>
                <a:spcPts val="4000"/>
              </a:spcBef>
            </a:pPr>
            <a:r>
              <a:t>If all “No” responses, student is dependent</a:t>
            </a:r>
          </a:p>
          <a:p>
            <a:pPr>
              <a:spcBef>
                <a:spcPts val="4000"/>
              </a:spcBef>
            </a:pPr>
            <a:r>
              <a:t>If “Yes” to any question, student is independent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Information About the Parents of Dependent Students</a:t>
            </a:r>
          </a:p>
        </p:txBody>
      </p:sp>
      <p:sp>
        <p:nvSpPr>
          <p:cNvPr id="303" name="Shape 3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3000"/>
              </a:spcBef>
              <a:tabLst>
                <a:tab pos="292100" algn="l"/>
              </a:tabLst>
            </a:pPr>
            <a:r>
              <a:t>Tax, income, and other financial information</a:t>
            </a:r>
          </a:p>
          <a:p>
            <a:pPr>
              <a:spcBef>
                <a:spcPts val="3000"/>
              </a:spcBef>
            </a:pPr>
            <a:r>
              <a:t>Dislocated worker status</a:t>
            </a:r>
          </a:p>
          <a:p>
            <a:pPr>
              <a:spcBef>
                <a:spcPts val="3000"/>
              </a:spcBef>
            </a:pPr>
            <a:r>
              <a:t>Assets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Information About the Student </a:t>
            </a:r>
            <a:br/>
            <a:r>
              <a:t>(and Spouse)</a:t>
            </a:r>
          </a:p>
        </p:txBody>
      </p:sp>
      <p:sp>
        <p:nvSpPr>
          <p:cNvPr id="306" name="Shape 30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</a:pPr>
            <a:r>
              <a:t>Tax, income, and other financial information</a:t>
            </a:r>
          </a:p>
          <a:p>
            <a:pPr>
              <a:spcBef>
                <a:spcPts val="3600"/>
              </a:spcBef>
            </a:pPr>
            <a:r>
              <a:t>Dislocated worker status</a:t>
            </a:r>
          </a:p>
          <a:p>
            <a:pPr>
              <a:spcBef>
                <a:spcPts val="3600"/>
              </a:spcBef>
            </a:pPr>
            <a:r>
              <a:t>Assets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Additional Information</a:t>
            </a:r>
          </a:p>
        </p:txBody>
      </p:sp>
      <p:sp>
        <p:nvSpPr>
          <p:cNvPr id="309" name="Shape 30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College and housing 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Signatures</a:t>
            </a:r>
          </a:p>
        </p:txBody>
      </p:sp>
      <p:sp>
        <p:nvSpPr>
          <p:cNvPr id="312" name="Shape 3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5000"/>
              </a:lnSpc>
              <a:spcBef>
                <a:spcPts val="1500"/>
              </a:spcBef>
            </a:pPr>
            <a:r>
              <a:t>Required</a:t>
            </a:r>
          </a:p>
          <a:p>
            <a:pPr marL="682625" lvl="1" indent="-341313">
              <a:lnSpc>
                <a:spcPct val="95000"/>
              </a:lnSpc>
              <a:spcBef>
                <a:spcPts val="1300"/>
              </a:spcBef>
              <a:defRPr sz="2800"/>
            </a:pPr>
            <a:r>
              <a:t>Student</a:t>
            </a:r>
          </a:p>
          <a:p>
            <a:pPr marL="682625" lvl="1" indent="-341313">
              <a:lnSpc>
                <a:spcPct val="95000"/>
              </a:lnSpc>
              <a:spcBef>
                <a:spcPts val="1300"/>
              </a:spcBef>
              <a:defRPr sz="2800"/>
            </a:pPr>
            <a:r>
              <a:t>One parent (dependent students)</a:t>
            </a:r>
          </a:p>
          <a:p>
            <a:pPr>
              <a:lnSpc>
                <a:spcPct val="95000"/>
              </a:lnSpc>
              <a:spcBef>
                <a:spcPts val="1500"/>
              </a:spcBef>
            </a:pPr>
            <a:r>
              <a:t>Format</a:t>
            </a:r>
          </a:p>
          <a:p>
            <a:pPr marL="682625" lvl="1" indent="-341313">
              <a:lnSpc>
                <a:spcPct val="95000"/>
              </a:lnSpc>
              <a:spcBef>
                <a:spcPts val="1300"/>
              </a:spcBef>
              <a:defRPr sz="2800"/>
            </a:pPr>
            <a:r>
              <a:t>Electronic using FSA ID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Frequent FAFSA Errors</a:t>
            </a:r>
          </a:p>
        </p:txBody>
      </p:sp>
      <p:sp>
        <p:nvSpPr>
          <p:cNvPr id="315" name="Shape 3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</a:pPr>
            <a:r>
              <a:t>Social Security Numbers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t>Divorced/remarried parental information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t>Income earned by parents/stepparents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t>Untaxed income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t>U.S. income taxes paid 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t>Household size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t>Number of household members in college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t>Real estate and investment net worth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FAFSA Processing Results</a:t>
            </a:r>
          </a:p>
        </p:txBody>
      </p:sp>
      <p:sp>
        <p:nvSpPr>
          <p:cNvPr id="318" name="Shape 3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2600"/>
              </a:spcBef>
            </a:pPr>
            <a:r>
              <a:t>CPS notifies student of FAFSA processing results by:</a:t>
            </a:r>
          </a:p>
          <a:p>
            <a:pPr marL="790575" lvl="1" indent="-341312">
              <a:spcBef>
                <a:spcPts val="2300"/>
              </a:spcBef>
              <a:defRPr sz="2800"/>
            </a:pPr>
            <a:r>
              <a:t>E-mail </a:t>
            </a:r>
          </a:p>
          <a:p>
            <a:pPr marL="790575" lvl="1" indent="-341312">
              <a:spcBef>
                <a:spcPts val="2300"/>
              </a:spcBef>
              <a:defRPr sz="2800"/>
            </a:pPr>
            <a:r>
              <a:t>Review data for accuracy</a:t>
            </a:r>
          </a:p>
          <a:p>
            <a:pPr marL="790575" lvl="1" indent="-341312">
              <a:spcBef>
                <a:spcPts val="2300"/>
              </a:spcBef>
              <a:defRPr sz="2800"/>
            </a:pPr>
            <a:r>
              <a:t>Student with FSA ID may view SAR on-line at </a:t>
            </a:r>
            <a:r>
              <a:rPr>
                <a:solidFill>
                  <a:srgbClr val="0066FF"/>
                </a:solidFill>
              </a:rPr>
              <a:t>www.fafsa.gov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FAFSA Processing Results</a:t>
            </a:r>
          </a:p>
        </p:txBody>
      </p:sp>
      <p:sp>
        <p:nvSpPr>
          <p:cNvPr id="321" name="Shape 321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305800" cy="42672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051300" algn="l"/>
              </a:tabLst>
            </a:pPr>
            <a:r>
              <a:t>Institutional Student Information Record (ISIR) sent to colleges listed on FAFSA approximately 10 to 14 days after FAFSA submitted</a:t>
            </a:r>
          </a:p>
          <a:p>
            <a:pPr>
              <a:spcBef>
                <a:spcPts val="2800"/>
              </a:spcBef>
              <a:tabLst>
                <a:tab pos="4051300" algn="l"/>
              </a:tabLst>
            </a:pPr>
            <a:r>
              <a:t>College reviews ISIR</a:t>
            </a:r>
          </a:p>
          <a:p>
            <a:pPr marL="790575" lvl="1" indent="-341312">
              <a:spcBef>
                <a:spcPts val="600"/>
              </a:spcBef>
              <a:tabLst>
                <a:tab pos="4051300" algn="l"/>
              </a:tabLst>
              <a:defRPr sz="2800"/>
            </a:pPr>
            <a:r>
              <a:t>May request additional documentation, such as proof that a sibling is enrolled in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Cost of Attendance (COA)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229600" cy="4267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2100"/>
              </a:spcBef>
            </a:pPr>
            <a:r>
              <a:t>Direct costs</a:t>
            </a:r>
          </a:p>
          <a:p>
            <a:pPr>
              <a:spcBef>
                <a:spcPts val="2100"/>
              </a:spcBef>
            </a:pPr>
            <a:r>
              <a:t>Indirect costs</a:t>
            </a:r>
          </a:p>
          <a:p>
            <a:pPr>
              <a:spcBef>
                <a:spcPts val="2100"/>
              </a:spcBef>
            </a:pPr>
            <a:r>
              <a:t>Direct and indirect costs combined into cost of attendance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2100"/>
              </a:spcBef>
            </a:pPr>
            <a:r>
              <a:t>Varies widely from college to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Making Corrections</a:t>
            </a:r>
          </a:p>
        </p:txBody>
      </p:sp>
      <p:sp>
        <p:nvSpPr>
          <p:cNvPr id="324" name="Shape 3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tabLst>
                <a:tab pos="342900" algn="l"/>
              </a:tabLst>
            </a:pPr>
            <a:r>
              <a:t>If necessary, corrections to FAFSA data may be made by: </a:t>
            </a:r>
          </a:p>
          <a:p>
            <a:pPr marL="0" indent="0">
              <a:lnSpc>
                <a:spcPct val="90000"/>
              </a:lnSpc>
              <a:spcBef>
                <a:spcPts val="1300"/>
              </a:spcBef>
              <a:tabLst>
                <a:tab pos="342900" algn="l"/>
              </a:tabLst>
            </a:pPr>
            <a:r>
              <a:t>	</a:t>
            </a:r>
            <a:r>
              <a:rPr sz="2800"/>
              <a:t>Accessing FAFSA at </a:t>
            </a:r>
            <a:r>
              <a:rPr sz="2800"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/>
              </a:rPr>
              <a:t>www.fafsa.gov</a:t>
            </a:r>
            <a:endParaRPr sz="2800"/>
          </a:p>
          <a:p>
            <a:pPr marL="0" indent="0">
              <a:lnSpc>
                <a:spcPct val="90000"/>
              </a:lnSpc>
              <a:spcBef>
                <a:spcPts val="1300"/>
              </a:spcBef>
              <a:buSzTx/>
              <a:buNone/>
              <a:tabLst>
                <a:tab pos="342900" algn="l"/>
              </a:tabLst>
              <a:defRPr sz="2800"/>
            </a:pPr>
            <a:endParaRPr sz="2800"/>
          </a:p>
          <a:p>
            <a:pPr marL="0" indent="0">
              <a:lnSpc>
                <a:spcPct val="90000"/>
              </a:lnSpc>
              <a:spcBef>
                <a:spcPts val="1100"/>
              </a:spcBef>
              <a:tabLst>
                <a:tab pos="342900" algn="l"/>
              </a:tabLst>
              <a:defRPr sz="2800"/>
            </a:pPr>
            <a:r>
              <a:t>	Submitting documentation to college’s 	financial aid office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Special Circumstances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7848600" cy="4267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800"/>
              </a:spcBef>
            </a:pPr>
            <a:r>
              <a:t>Cannot report on FAFSA</a:t>
            </a:r>
          </a:p>
          <a:p>
            <a:pPr>
              <a:spcBef>
                <a:spcPts val="4800"/>
              </a:spcBef>
            </a:pPr>
            <a:r>
              <a:t>Send written explanation to financial aid office at each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Special Circumstances</a:t>
            </a:r>
          </a:p>
        </p:txBody>
      </p:sp>
      <p:sp>
        <p:nvSpPr>
          <p:cNvPr id="330" name="Shape 3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3000"/>
              </a:spcBef>
            </a:pPr>
            <a:r>
              <a:t>Change in employment status</a:t>
            </a:r>
          </a:p>
          <a:p>
            <a:pPr>
              <a:spcBef>
                <a:spcPts val="3000"/>
              </a:spcBef>
            </a:pPr>
            <a:r>
              <a:t>Medical/Dental expenses not covered by insurance</a:t>
            </a:r>
          </a:p>
          <a:p>
            <a:pPr>
              <a:spcBef>
                <a:spcPts val="3000"/>
              </a:spcBef>
            </a:pPr>
            <a:r>
              <a:t>Change in parent marital status</a:t>
            </a:r>
          </a:p>
          <a:p>
            <a:pPr>
              <a:spcBef>
                <a:spcPts val="3000"/>
              </a:spcBef>
            </a:pPr>
            <a:r>
              <a:t>Unusual dependent care expenses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r>
              <a:t>Questions?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the Expected Family Contribution (EFC)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458200" cy="4419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5000"/>
              </a:lnSpc>
            </a:pPr>
            <a:r>
              <a:t>Amount family can reasonably be expected to contribute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95000"/>
              </a:lnSpc>
            </a:pPr>
            <a:r>
              <a:t>Stays the same regardless of college</a:t>
            </a:r>
          </a:p>
          <a:p>
            <a:pPr>
              <a:lnSpc>
                <a:spcPct val="95000"/>
              </a:lnSpc>
            </a:pPr>
            <a:r>
              <a:t>Two components</a:t>
            </a:r>
          </a:p>
          <a:p>
            <a:pPr marL="798512" lvl="1" indent="-341312">
              <a:lnSpc>
                <a:spcPct val="95000"/>
              </a:lnSpc>
              <a:spcBef>
                <a:spcPts val="600"/>
              </a:spcBef>
              <a:defRPr sz="2800"/>
            </a:pPr>
            <a:r>
              <a:t>Parent contribution</a:t>
            </a:r>
          </a:p>
          <a:p>
            <a:pPr marL="798512" lvl="1" indent="-341312">
              <a:lnSpc>
                <a:spcPct val="95000"/>
              </a:lnSpc>
              <a:spcBef>
                <a:spcPts val="600"/>
              </a:spcBef>
              <a:defRPr sz="2800"/>
            </a:pPr>
            <a:r>
              <a:t>Student contribution</a:t>
            </a:r>
          </a:p>
          <a:p>
            <a:pPr>
              <a:lnSpc>
                <a:spcPct val="95000"/>
              </a:lnSpc>
            </a:pPr>
            <a:r>
              <a:t>Calculated using data from a federal application form and a federal formula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Financial Need</a:t>
            </a:r>
          </a:p>
        </p:txBody>
      </p:sp>
      <p:sp>
        <p:nvSpPr>
          <p:cNvPr id="213" name="Shape 213"/>
          <p:cNvSpPr>
            <a:spLocks noGrp="1"/>
          </p:cNvSpPr>
          <p:nvPr>
            <p:ph type="body" idx="1"/>
          </p:nvPr>
        </p:nvSpPr>
        <p:spPr>
          <a:xfrm>
            <a:off x="1219200" y="1981200"/>
            <a:ext cx="7315200" cy="3581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0"/>
              </a:spcBef>
              <a:buSzTx/>
              <a:buNone/>
            </a:pPr>
            <a:r>
              <a:t>		</a:t>
            </a:r>
            <a:r>
              <a:rPr sz="3400"/>
              <a:t>Cost of Attendance </a:t>
            </a:r>
          </a:p>
          <a:p>
            <a:pPr>
              <a:spcBef>
                <a:spcPts val="4000"/>
              </a:spcBef>
              <a:buSzTx/>
              <a:buNone/>
              <a:defRPr sz="3400"/>
            </a:pPr>
            <a:r>
              <a:t> –</a:t>
            </a:r>
            <a:r>
              <a:rPr>
                <a:solidFill>
                  <a:srgbClr val="CC0099"/>
                </a:solidFill>
              </a:rPr>
              <a:t> 	</a:t>
            </a:r>
            <a:r>
              <a:t>Expected Family Contribution</a:t>
            </a:r>
          </a:p>
          <a:p>
            <a:pPr>
              <a:spcBef>
                <a:spcPts val="4000"/>
              </a:spcBef>
              <a:buSzTx/>
              <a:buNone/>
              <a:defRPr sz="3400"/>
            </a:pPr>
            <a:r>
              <a:t> = 	Financial Need</a:t>
            </a:r>
          </a:p>
        </p:txBody>
      </p:sp>
      <p:sp>
        <p:nvSpPr>
          <p:cNvPr id="214" name="Shape 214"/>
          <p:cNvSpPr/>
          <p:nvPr/>
        </p:nvSpPr>
        <p:spPr>
          <a:xfrm>
            <a:off x="990600" y="3886200"/>
            <a:ext cx="7391401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Categories of Financial Aid</a:t>
            </a:r>
          </a:p>
        </p:txBody>
      </p:sp>
      <p:sp>
        <p:nvSpPr>
          <p:cNvPr id="217" name="Shape 2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7600"/>
              </a:spcBef>
            </a:pPr>
            <a:r>
              <a:t>Need-based</a:t>
            </a:r>
          </a:p>
          <a:p>
            <a:pPr>
              <a:spcBef>
                <a:spcPts val="7600"/>
              </a:spcBef>
            </a:pPr>
            <a:r>
              <a:t>Non-need-based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3276600" y="1676400"/>
            <a:ext cx="914401" cy="129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569"/>
                  <a:pt x="10800" y="1271"/>
                </a:cubicBezTo>
                <a:lnTo>
                  <a:pt x="10800" y="9529"/>
                </a:lnTo>
                <a:cubicBezTo>
                  <a:pt x="10800" y="10231"/>
                  <a:pt x="15635" y="10800"/>
                  <a:pt x="21600" y="10800"/>
                </a:cubicBezTo>
                <a:cubicBezTo>
                  <a:pt x="15635" y="10800"/>
                  <a:pt x="10800" y="11369"/>
                  <a:pt x="10800" y="12071"/>
                </a:cubicBezTo>
                <a:lnTo>
                  <a:pt x="10800" y="20329"/>
                </a:lnTo>
                <a:cubicBezTo>
                  <a:pt x="10800" y="21031"/>
                  <a:pt x="5965" y="21600"/>
                  <a:pt x="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0" name="Shape 2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Types of Financial Aid</a:t>
            </a:r>
          </a:p>
        </p:txBody>
      </p:sp>
      <p:sp>
        <p:nvSpPr>
          <p:cNvPr id="221" name="Shape 2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3800"/>
              </a:spcBef>
            </a:pPr>
            <a:r>
              <a:t>Scholarships</a:t>
            </a:r>
          </a:p>
          <a:p>
            <a:pPr>
              <a:spcBef>
                <a:spcPts val="3800"/>
              </a:spcBef>
            </a:pPr>
            <a:r>
              <a:t>Grants</a:t>
            </a:r>
          </a:p>
          <a:p>
            <a:pPr>
              <a:spcBef>
                <a:spcPts val="3800"/>
              </a:spcBef>
            </a:pPr>
            <a:r>
              <a:t>Loans</a:t>
            </a:r>
          </a:p>
          <a:p>
            <a:pPr>
              <a:spcBef>
                <a:spcPts val="3800"/>
              </a:spcBef>
            </a:pPr>
            <a:r>
              <a:t>Employment</a:t>
            </a:r>
          </a:p>
        </p:txBody>
      </p:sp>
      <p:sp>
        <p:nvSpPr>
          <p:cNvPr id="222" name="Shape 222"/>
          <p:cNvSpPr/>
          <p:nvPr/>
        </p:nvSpPr>
        <p:spPr>
          <a:xfrm>
            <a:off x="4419600" y="2139949"/>
            <a:ext cx="2133600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 b="0"/>
            </a:lvl1pPr>
          </a:lstStyle>
          <a:p>
            <a:r>
              <a:t>Gift Aid</a:t>
            </a:r>
          </a:p>
        </p:txBody>
      </p:sp>
      <p:sp>
        <p:nvSpPr>
          <p:cNvPr id="223" name="Shape 223"/>
          <p:cNvSpPr/>
          <p:nvPr/>
        </p:nvSpPr>
        <p:spPr>
          <a:xfrm>
            <a:off x="4419600" y="3962399"/>
            <a:ext cx="3962400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 b="0"/>
            </a:lvl1pPr>
          </a:lstStyle>
          <a:p>
            <a:r>
              <a:t>Self-Help Options</a:t>
            </a:r>
          </a:p>
        </p:txBody>
      </p:sp>
      <p:sp>
        <p:nvSpPr>
          <p:cNvPr id="224" name="Shape 224"/>
          <p:cNvSpPr/>
          <p:nvPr/>
        </p:nvSpPr>
        <p:spPr>
          <a:xfrm>
            <a:off x="3276600" y="3581400"/>
            <a:ext cx="914401" cy="129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569"/>
                  <a:pt x="10800" y="1271"/>
                </a:cubicBezTo>
                <a:lnTo>
                  <a:pt x="10800" y="9529"/>
                </a:lnTo>
                <a:cubicBezTo>
                  <a:pt x="10800" y="10231"/>
                  <a:pt x="15635" y="10800"/>
                  <a:pt x="21600" y="10800"/>
                </a:cubicBezTo>
                <a:cubicBezTo>
                  <a:pt x="15635" y="10800"/>
                  <a:pt x="10800" y="11369"/>
                  <a:pt x="10800" y="12071"/>
                </a:cubicBezTo>
                <a:lnTo>
                  <a:pt x="10800" y="20329"/>
                </a:lnTo>
                <a:cubicBezTo>
                  <a:pt x="10800" y="21031"/>
                  <a:pt x="5965" y="21600"/>
                  <a:pt x="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Gift Aid: Scholarships</a:t>
            </a:r>
          </a:p>
        </p:txBody>
      </p:sp>
      <p:sp>
        <p:nvSpPr>
          <p:cNvPr id="227" name="Shape 227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7315200" cy="4267200"/>
          </a:xfrm>
          <a:prstGeom prst="rect">
            <a:avLst/>
          </a:prstGeom>
        </p:spPr>
        <p:txBody>
          <a:bodyPr/>
          <a:lstStyle/>
          <a:p>
            <a:pPr marL="347663" indent="-347663">
              <a:spcBef>
                <a:spcPts val="3800"/>
              </a:spcBef>
            </a:pPr>
            <a:r>
              <a:t>Money that does not have to be paid back</a:t>
            </a:r>
          </a:p>
          <a:p>
            <a:pPr marL="347663" indent="-347663">
              <a:spcBef>
                <a:spcPts val="3800"/>
              </a:spcBef>
            </a:pPr>
            <a:r>
              <a:t>Awarded on the  basis of merit, skill, or unique characteristic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1068</Words>
  <Application>Microsoft Macintosh PowerPoint</Application>
  <PresentationFormat>On-screen Show (4:3)</PresentationFormat>
  <Paragraphs>187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PowerPoint Presentation</vt:lpstr>
      <vt:lpstr>Topics We Will Discuss Tonight</vt:lpstr>
      <vt:lpstr>What is Financial Aid?</vt:lpstr>
      <vt:lpstr>What is Cost of Attendance (COA)</vt:lpstr>
      <vt:lpstr>What is the Expected Family Contribution (EFC)</vt:lpstr>
      <vt:lpstr>What is Financial Need</vt:lpstr>
      <vt:lpstr>Categories of Financial Aid</vt:lpstr>
      <vt:lpstr>Types of Financial Aid</vt:lpstr>
      <vt:lpstr>Gift Aid: Scholarships</vt:lpstr>
      <vt:lpstr>Gift Aid: Grants</vt:lpstr>
      <vt:lpstr>Self-Help Option: Loans</vt:lpstr>
      <vt:lpstr>Self-Help Option: Employment</vt:lpstr>
      <vt:lpstr>Sources of Financial Aid</vt:lpstr>
      <vt:lpstr>Federal Government</vt:lpstr>
      <vt:lpstr>Common Federal Aid Programs</vt:lpstr>
      <vt:lpstr>States</vt:lpstr>
      <vt:lpstr>Private Sources</vt:lpstr>
      <vt:lpstr>Civic Organizations and Churches</vt:lpstr>
      <vt:lpstr>Employers</vt:lpstr>
      <vt:lpstr>Free Application for Federal Student Aid (FAFSA)</vt:lpstr>
      <vt:lpstr>FAFSA</vt:lpstr>
      <vt:lpstr>FAFSA</vt:lpstr>
      <vt:lpstr>FAFSA</vt:lpstr>
      <vt:lpstr>PowerPoint Presentation</vt:lpstr>
      <vt:lpstr>FAFSA</vt:lpstr>
      <vt:lpstr>FAFSA</vt:lpstr>
      <vt:lpstr>IRS Data Retrieval Tool </vt:lpstr>
      <vt:lpstr>IRS Data Retrieval Tool </vt:lpstr>
      <vt:lpstr>IRS Data Retrieval Tool</vt:lpstr>
      <vt:lpstr>Federal Student Aid Personal Identification Username and Password (FSA ID)</vt:lpstr>
      <vt:lpstr>General Student Information</vt:lpstr>
      <vt:lpstr>Student Dependency Status</vt:lpstr>
      <vt:lpstr>Information About the Parents of Dependent Students</vt:lpstr>
      <vt:lpstr>Information About the Student  (and Spouse)</vt:lpstr>
      <vt:lpstr>Additional Information</vt:lpstr>
      <vt:lpstr>Signatures</vt:lpstr>
      <vt:lpstr>Frequent FAFSA Errors</vt:lpstr>
      <vt:lpstr>FAFSA Processing Results</vt:lpstr>
      <vt:lpstr>FAFSA Processing Results</vt:lpstr>
      <vt:lpstr>Making Corrections</vt:lpstr>
      <vt:lpstr>Special Circumstances</vt:lpstr>
      <vt:lpstr>Special Circumstances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Amy Mahan</cp:lastModifiedBy>
  <cp:revision>1</cp:revision>
  <dcterms:modified xsi:type="dcterms:W3CDTF">2017-09-28T15:47:02Z</dcterms:modified>
</cp:coreProperties>
</file>